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D1E734-D435-45D1-8F35-49DD9DFD5B6C}">
  <a:tblStyle styleId="{C8D1E734-D435-45D1-8F35-49DD9DFD5B6C}" styleName="Table_0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443090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218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94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502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353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048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535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097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8511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603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153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246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398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956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570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09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204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84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647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330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474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914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0" y="0"/>
            <a:ext cx="9144000" cy="3518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x="0" y="3496604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7200"/>
            </a:lvl1pPr>
            <a:lvl2pPr>
              <a:spcBef>
                <a:spcPts val="0"/>
              </a:spcBef>
              <a:buSzPct val="100000"/>
              <a:defRPr sz="7200"/>
            </a:lvl2pPr>
            <a:lvl3pPr>
              <a:spcBef>
                <a:spcPts val="0"/>
              </a:spcBef>
              <a:buSzPct val="100000"/>
              <a:defRPr sz="7200"/>
            </a:lvl3pPr>
            <a:lvl4pPr>
              <a:spcBef>
                <a:spcPts val="0"/>
              </a:spcBef>
              <a:buSzPct val="100000"/>
              <a:defRPr sz="7200"/>
            </a:lvl4pPr>
            <a:lvl5pPr>
              <a:spcBef>
                <a:spcPts val="0"/>
              </a:spcBef>
              <a:buSzPct val="100000"/>
              <a:defRPr sz="7200"/>
            </a:lvl5pPr>
            <a:lvl6pPr>
              <a:spcBef>
                <a:spcPts val="0"/>
              </a:spcBef>
              <a:buSzPct val="100000"/>
              <a:defRPr sz="7200"/>
            </a:lvl6pPr>
            <a:lvl7pPr>
              <a:spcBef>
                <a:spcPts val="0"/>
              </a:spcBef>
              <a:buSzPct val="100000"/>
              <a:defRPr sz="7200"/>
            </a:lvl7pPr>
            <a:lvl8pPr>
              <a:spcBef>
                <a:spcPts val="0"/>
              </a:spcBef>
              <a:buSzPct val="100000"/>
              <a:defRPr sz="7200"/>
            </a:lvl8pPr>
            <a:lvl9pPr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9" name="Shape 19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5" name="Shape 25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4274" y="0"/>
            <a:ext cx="9144000" cy="44063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ision.middlebury.edu/flow/data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ctrTitle"/>
          </p:nvPr>
        </p:nvSpPr>
        <p:spPr>
          <a:xfrm>
            <a:off x="685800" y="361369"/>
            <a:ext cx="7772400" cy="3155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6000"/>
              <a:t>Paper #3</a:t>
            </a:r>
          </a:p>
          <a:p>
            <a:pPr rtl="0">
              <a:spcBef>
                <a:spcPts val="0"/>
              </a:spcBef>
              <a:buNone/>
            </a:pPr>
            <a:endParaRPr sz="6000"/>
          </a:p>
          <a:p>
            <a:pPr rtl="0">
              <a:spcBef>
                <a:spcPts val="0"/>
              </a:spcBef>
              <a:buNone/>
            </a:pPr>
            <a:r>
              <a:rPr lang="en" sz="2400" b="0" i="1"/>
              <a:t>Santoro, et al.</a:t>
            </a:r>
            <a:r>
              <a:rPr lang="en" sz="2400" b="0"/>
              <a:t> </a:t>
            </a:r>
          </a:p>
          <a:p>
            <a:pPr algn="r">
              <a:spcBef>
                <a:spcPts val="0"/>
              </a:spcBef>
              <a:buNone/>
            </a:pPr>
            <a:r>
              <a:rPr lang="en" sz="3400" b="0"/>
              <a:t>Joint Framework For Motion Validity and Estimation using Block Overlap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Ashwin A Shenoi</a:t>
            </a:r>
          </a:p>
          <a:p>
            <a:pPr algn="ctr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Guru Das Srinagesh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Block overlap calculation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75" y="1218075"/>
            <a:ext cx="6988500" cy="297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Derivation of metric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Key idea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degree of overlap = uncertainty in the motion estimation decision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validity of a given MV will depend on the amount to which its MC block overlaps with other MC blocks.</a:t>
            </a:r>
            <a:br>
              <a:rPr lang="en" sz="1800"/>
            </a:br>
            <a:endParaRPr lang="en" sz="1800"/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When blocks in I</a:t>
            </a:r>
            <a:r>
              <a:rPr lang="en" sz="1800" baseline="-25000"/>
              <a:t>0</a:t>
            </a:r>
            <a:r>
              <a:rPr lang="en" sz="1800"/>
              <a:t> overlap, a volume (perhaps nonuniform) is generated.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This is denoted as </a:t>
            </a:r>
            <a:r>
              <a:rPr lang="en" sz="1800" b="1">
                <a:latin typeface="Droid Serif"/>
                <a:ea typeface="Droid Serif"/>
                <a:cs typeface="Droid Serif"/>
                <a:sym typeface="Droid Serif"/>
              </a:rPr>
              <a:t>L</a:t>
            </a:r>
            <a:r>
              <a:rPr lang="en" sz="1800" b="1" baseline="-25000">
                <a:latin typeface="Droid Serif"/>
                <a:ea typeface="Droid Serif"/>
                <a:cs typeface="Droid Serif"/>
                <a:sym typeface="Droid Serif"/>
              </a:rPr>
              <a:t>x</a:t>
            </a:r>
            <a:r>
              <a:rPr lang="en" sz="1800" b="1">
                <a:latin typeface="Droid Serif"/>
                <a:ea typeface="Droid Serif"/>
                <a:cs typeface="Droid Serif"/>
                <a:sym typeface="Droid Serif"/>
              </a:rPr>
              <a:t>(y)</a:t>
            </a:r>
            <a:r>
              <a:rPr lang="en" sz="1800"/>
              <a:t>, the overlap at position y mapped from x. 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The degree of overlap for the block at position y is given by the ratio </a:t>
            </a: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B</a:t>
            </a:r>
            <a:r>
              <a:rPr lang="en" sz="1800" baseline="-25000">
                <a:latin typeface="Droid Serif"/>
                <a:ea typeface="Droid Serif"/>
                <a:cs typeface="Droid Serif"/>
                <a:sym typeface="Droid Serif"/>
              </a:rPr>
              <a:t>S</a:t>
            </a:r>
            <a:r>
              <a:rPr lang="en" sz="1800" baseline="30000">
                <a:latin typeface="Droid Serif"/>
                <a:ea typeface="Droid Serif"/>
                <a:cs typeface="Droid Serif"/>
                <a:sym typeface="Droid Serif"/>
              </a:rPr>
              <a:t>2</a:t>
            </a:r>
            <a:r>
              <a:rPr lang="en" sz="1800">
                <a:latin typeface="Droid Serif"/>
                <a:ea typeface="Droid Serif"/>
                <a:cs typeface="Droid Serif"/>
                <a:sym typeface="Droid Serif"/>
              </a:rPr>
              <a:t>/</a:t>
            </a:r>
            <a:r>
              <a:rPr lang="en" sz="1800" b="1">
                <a:latin typeface="Droid Serif"/>
                <a:ea typeface="Droid Serif"/>
                <a:cs typeface="Droid Serif"/>
                <a:sym typeface="Droid Serif"/>
              </a:rPr>
              <a:t>L</a:t>
            </a:r>
            <a:r>
              <a:rPr lang="en" sz="1800" b="1" baseline="-25000">
                <a:latin typeface="Droid Serif"/>
                <a:ea typeface="Droid Serif"/>
                <a:cs typeface="Droid Serif"/>
                <a:sym typeface="Droid Serif"/>
              </a:rPr>
              <a:t>x</a:t>
            </a:r>
            <a:r>
              <a:rPr lang="en" sz="1800" b="1">
                <a:latin typeface="Droid Serif"/>
                <a:ea typeface="Droid Serif"/>
                <a:cs typeface="Droid Serif"/>
                <a:sym typeface="Droid Serif"/>
              </a:rPr>
              <a:t>(y)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/>
              <a:t>A large ratio indicates less/no overlap and so a higher confidence in MV </a:t>
            </a:r>
            <a:r>
              <a:rPr lang="en" sz="1800" b="1" i="1"/>
              <a:t>v</a:t>
            </a:r>
            <a:r>
              <a:rPr lang="en" sz="1800"/>
              <a:t>.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200"/>
              <a:t>(Derivation contd.) Energy minimization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5" y="1701600"/>
            <a:ext cx="9144000" cy="256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Advantages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Gives a smoother MV compared to eq (12)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/>
              <a:t>Sensitivity to Block size is reduced a lot.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Motion Estimation	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 given image is upsampled 4 times and given to the previous algorithm.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This gives us quarter-pixel motion vectors.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Motion estimation Algorithm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792" y="1251552"/>
            <a:ext cx="4536040" cy="3751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Shape 130"/>
          <p:cNvGrpSpPr/>
          <p:nvPr/>
        </p:nvGrpSpPr>
        <p:grpSpPr>
          <a:xfrm>
            <a:off x="879950" y="186324"/>
            <a:ext cx="3644999" cy="2421649"/>
            <a:chOff x="269375" y="186324"/>
            <a:chExt cx="3644999" cy="2421649"/>
          </a:xfrm>
        </p:grpSpPr>
        <p:pic>
          <p:nvPicPr>
            <p:cNvPr id="131" name="Shape 1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9375" y="186324"/>
              <a:ext cx="3644999" cy="2421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Shape 132"/>
            <p:cNvSpPr txBox="1"/>
            <p:nvPr/>
          </p:nvSpPr>
          <p:spPr>
            <a:xfrm>
              <a:off x="269375" y="186325"/>
              <a:ext cx="1500599" cy="36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>
                  <a:solidFill>
                    <a:schemeClr val="dk1"/>
                  </a:solidFill>
                </a:rPr>
                <a:t>DIMETRODON</a:t>
              </a:r>
            </a:p>
          </p:txBody>
        </p:sp>
      </p:grpSp>
      <p:grpSp>
        <p:nvGrpSpPr>
          <p:cNvPr id="133" name="Shape 133"/>
          <p:cNvGrpSpPr/>
          <p:nvPr/>
        </p:nvGrpSpPr>
        <p:grpSpPr>
          <a:xfrm>
            <a:off x="4660649" y="186325"/>
            <a:ext cx="3228875" cy="2421650"/>
            <a:chOff x="5302299" y="240175"/>
            <a:chExt cx="3228875" cy="2421650"/>
          </a:xfrm>
        </p:grpSpPr>
        <p:pic>
          <p:nvPicPr>
            <p:cNvPr id="134" name="Shape 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02299" y="240175"/>
              <a:ext cx="3228875" cy="2421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Shape 135"/>
            <p:cNvSpPr txBox="1"/>
            <p:nvPr/>
          </p:nvSpPr>
          <p:spPr>
            <a:xfrm>
              <a:off x="7465275" y="240175"/>
              <a:ext cx="1065900" cy="36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b="1">
                  <a:solidFill>
                    <a:schemeClr val="dk1"/>
                  </a:solidFill>
                </a:rPr>
                <a:t>GROVE 2</a:t>
              </a:r>
            </a:p>
          </p:txBody>
        </p:sp>
      </p:grpSp>
      <p:grpSp>
        <p:nvGrpSpPr>
          <p:cNvPr id="136" name="Shape 136"/>
          <p:cNvGrpSpPr/>
          <p:nvPr/>
        </p:nvGrpSpPr>
        <p:grpSpPr>
          <a:xfrm>
            <a:off x="1059325" y="2690774"/>
            <a:ext cx="3465628" cy="2302525"/>
            <a:chOff x="269375" y="2717699"/>
            <a:chExt cx="3465628" cy="2302525"/>
          </a:xfrm>
        </p:grpSpPr>
        <p:pic>
          <p:nvPicPr>
            <p:cNvPr id="137" name="Shape 1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9375" y="2717699"/>
              <a:ext cx="3465628" cy="230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Shape 138"/>
            <p:cNvSpPr txBox="1"/>
            <p:nvPr/>
          </p:nvSpPr>
          <p:spPr>
            <a:xfrm>
              <a:off x="269375" y="4658125"/>
              <a:ext cx="1355700" cy="36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b="1">
                  <a:solidFill>
                    <a:schemeClr val="dk1"/>
                  </a:solidFill>
                </a:rPr>
                <a:t>HYDRANGEA</a:t>
              </a:r>
            </a:p>
          </p:txBody>
        </p:sp>
      </p:grpSp>
      <p:grpSp>
        <p:nvGrpSpPr>
          <p:cNvPr id="139" name="Shape 139"/>
          <p:cNvGrpSpPr/>
          <p:nvPr/>
        </p:nvGrpSpPr>
        <p:grpSpPr>
          <a:xfrm>
            <a:off x="4660653" y="2717700"/>
            <a:ext cx="3384621" cy="2248675"/>
            <a:chOff x="5146553" y="2717700"/>
            <a:chExt cx="3384621" cy="2248675"/>
          </a:xfrm>
        </p:grpSpPr>
        <p:pic>
          <p:nvPicPr>
            <p:cNvPr id="140" name="Shape 1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46553" y="2717700"/>
              <a:ext cx="3384621" cy="2248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Shape 141"/>
            <p:cNvSpPr txBox="1"/>
            <p:nvPr/>
          </p:nvSpPr>
          <p:spPr>
            <a:xfrm>
              <a:off x="6831662" y="4604275"/>
              <a:ext cx="1699500" cy="36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b="1">
                  <a:solidFill>
                    <a:schemeClr val="dk1"/>
                  </a:solidFill>
                </a:rPr>
                <a:t>RUBBER WHALE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Shape 146"/>
          <p:cNvGrpSpPr/>
          <p:nvPr/>
        </p:nvGrpSpPr>
        <p:grpSpPr>
          <a:xfrm>
            <a:off x="915300" y="63000"/>
            <a:ext cx="3296467" cy="2472350"/>
            <a:chOff x="149475" y="83875"/>
            <a:chExt cx="3296467" cy="2472350"/>
          </a:xfrm>
        </p:grpSpPr>
        <p:pic>
          <p:nvPicPr>
            <p:cNvPr id="147" name="Shape 1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9475" y="83875"/>
              <a:ext cx="3296467" cy="247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Shape 148"/>
            <p:cNvSpPr txBox="1"/>
            <p:nvPr/>
          </p:nvSpPr>
          <p:spPr>
            <a:xfrm>
              <a:off x="149475" y="83875"/>
              <a:ext cx="1065900" cy="36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b="1">
                  <a:solidFill>
                    <a:schemeClr val="dk1"/>
                  </a:solidFill>
                </a:rPr>
                <a:t>GROVE 3</a:t>
              </a:r>
            </a:p>
          </p:txBody>
        </p:sp>
      </p:grpSp>
      <p:grpSp>
        <p:nvGrpSpPr>
          <p:cNvPr id="149" name="Shape 149"/>
          <p:cNvGrpSpPr/>
          <p:nvPr/>
        </p:nvGrpSpPr>
        <p:grpSpPr>
          <a:xfrm>
            <a:off x="4336276" y="83875"/>
            <a:ext cx="3240825" cy="2430601"/>
            <a:chOff x="5692001" y="83875"/>
            <a:chExt cx="3240825" cy="2430601"/>
          </a:xfrm>
        </p:grpSpPr>
        <p:pic>
          <p:nvPicPr>
            <p:cNvPr id="150" name="Shape 1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92001" y="83876"/>
              <a:ext cx="3240825" cy="243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Shape 151"/>
            <p:cNvSpPr txBox="1"/>
            <p:nvPr/>
          </p:nvSpPr>
          <p:spPr>
            <a:xfrm>
              <a:off x="7866912" y="83875"/>
              <a:ext cx="1065900" cy="36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b="1">
                  <a:solidFill>
                    <a:schemeClr val="dk1"/>
                  </a:solidFill>
                </a:rPr>
                <a:t>URBAN 2</a:t>
              </a:r>
            </a:p>
          </p:txBody>
        </p:sp>
      </p:grpSp>
      <p:grpSp>
        <p:nvGrpSpPr>
          <p:cNvPr id="152" name="Shape 152"/>
          <p:cNvGrpSpPr/>
          <p:nvPr/>
        </p:nvGrpSpPr>
        <p:grpSpPr>
          <a:xfrm>
            <a:off x="1046462" y="2556225"/>
            <a:ext cx="3165313" cy="2373975"/>
            <a:chOff x="149462" y="2556225"/>
            <a:chExt cx="3165313" cy="2373975"/>
          </a:xfrm>
        </p:grpSpPr>
        <p:pic>
          <p:nvPicPr>
            <p:cNvPr id="153" name="Shape 1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9475" y="2556225"/>
              <a:ext cx="3165300" cy="2373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Shape 154"/>
            <p:cNvSpPr txBox="1"/>
            <p:nvPr/>
          </p:nvSpPr>
          <p:spPr>
            <a:xfrm>
              <a:off x="149462" y="4568100"/>
              <a:ext cx="1065900" cy="36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b="1">
                  <a:solidFill>
                    <a:schemeClr val="dk1"/>
                  </a:solidFill>
                </a:rPr>
                <a:t>URBAN 3</a:t>
              </a:r>
            </a:p>
          </p:txBody>
        </p:sp>
      </p:grpSp>
      <p:grpSp>
        <p:nvGrpSpPr>
          <p:cNvPr id="155" name="Shape 155"/>
          <p:cNvGrpSpPr/>
          <p:nvPr/>
        </p:nvGrpSpPr>
        <p:grpSpPr>
          <a:xfrm>
            <a:off x="4336271" y="2514475"/>
            <a:ext cx="2623878" cy="2373975"/>
            <a:chOff x="6246871" y="2556225"/>
            <a:chExt cx="2623878" cy="2373975"/>
          </a:xfrm>
        </p:grpSpPr>
        <p:pic>
          <p:nvPicPr>
            <p:cNvPr id="156" name="Shape 1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46871" y="2556225"/>
              <a:ext cx="2623878" cy="2373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Shape 157"/>
            <p:cNvSpPr txBox="1"/>
            <p:nvPr/>
          </p:nvSpPr>
          <p:spPr>
            <a:xfrm>
              <a:off x="8020547" y="4568100"/>
              <a:ext cx="850199" cy="36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b="1">
                  <a:solidFill>
                    <a:schemeClr val="dk1"/>
                  </a:solidFill>
                </a:rPr>
                <a:t>VENUS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Middlebury data “ground truth”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4106"/>
            <a:ext cx="9143999" cy="93873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641650" y="2266450"/>
            <a:ext cx="8229600" cy="253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Dataset displayed on previous pages was from:</a:t>
            </a:r>
          </a:p>
          <a:p>
            <a:pPr rtl="0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http://vision.middlebury.edu/flow/data/</a:t>
            </a:r>
          </a:p>
          <a:p>
            <a:pPr rtl="0">
              <a:spcBef>
                <a:spcPts val="0"/>
              </a:spcBef>
              <a:buNone/>
            </a:pPr>
            <a:endParaRPr sz="2400" u="sng">
              <a:solidFill>
                <a:schemeClr val="dk2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" sz="2400"/>
              <a:t>Ground truth: Actual motion vectors obtained by Middlebury</a:t>
            </a:r>
          </a:p>
          <a:p>
            <a:pPr rtl="0">
              <a:spcBef>
                <a:spcPts val="0"/>
              </a:spcBef>
              <a:buNone/>
            </a:pPr>
            <a:endParaRPr sz="2400"/>
          </a:p>
          <a:p>
            <a:pPr>
              <a:spcBef>
                <a:spcPts val="0"/>
              </a:spcBef>
              <a:buNone/>
            </a:pPr>
            <a:r>
              <a:rPr lang="en" sz="2400"/>
              <a:t>Endpoint error = Average[Norm (our MVs - their MVs)]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  <p:graphicFrame>
        <p:nvGraphicFramePr>
          <p:cNvPr id="170" name="Shape 170"/>
          <p:cNvGraphicFramePr/>
          <p:nvPr/>
        </p:nvGraphicFramePr>
        <p:xfrm>
          <a:off x="394725" y="127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{C8D1E734-D435-45D1-8F35-49DD9DFD5B6C}</a:tableStyleId>
              </a:tblPr>
              <a:tblGrid>
                <a:gridCol w="1838750"/>
                <a:gridCol w="908400"/>
                <a:gridCol w="869450"/>
                <a:gridCol w="1337775"/>
                <a:gridCol w="955500"/>
                <a:gridCol w="917100"/>
                <a:gridCol w="1465100"/>
              </a:tblGrid>
              <a:tr h="381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Sequence</a:t>
                      </a: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EE (19)</a:t>
                      </a: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EE (12)</a:t>
                      </a: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Improv. (dB)</a:t>
                      </a: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EE (19)</a:t>
                      </a: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EE (12)</a:t>
                      </a: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Improv. (dB)</a:t>
                      </a:r>
                    </a:p>
                  </a:txBody>
                  <a:tcPr marL="91425" marR="91425" marT="91425" marB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DIMETRODON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0.215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0.215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0.00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0.208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0.208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0.00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GROVE 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0.202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0.254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0.98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0.226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0.232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0.12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GROVE 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0.618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0.683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0.43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0.649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0.744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0.59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HYDRANGEA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0.230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0.230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0.00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0.229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-0.08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RUBBER WHALE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0.161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0.161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0.00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0.180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0.191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0.25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URBAN 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0.418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0.472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0.53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0.562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0.50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URBAN 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0.662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0.897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1.32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0.767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0.980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1.06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VENUS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0.315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0.330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0.20</a:t>
                      </a:r>
                    </a:p>
                  </a:txBody>
                  <a:tcPr marL="91425" marR="91425" marT="91425" marB="91425"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0.315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0.340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0.33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Introduction 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Motion estimation - a ill posed problem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sz="2400"/>
              <a:t>3-D scene projected onto a 2-D plane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sz="2400"/>
              <a:t>Complex motion in the scene.</a:t>
            </a:r>
            <a:br>
              <a:rPr lang="en" sz="2400"/>
            </a:br>
            <a:endParaRPr lang="en" sz="2400"/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MVs need to be assigned confidence values</a:t>
            </a:r>
            <a:br>
              <a:rPr lang="en" sz="2400"/>
            </a:br>
            <a:endParaRPr lang="en" sz="2400"/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This paper uses the concept of block overlap to determine MV validity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Possible reasons for different results: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Different parameters used like :</a:t>
            </a:r>
          </a:p>
          <a:p>
            <a:pPr marL="1371600" lvl="2" indent="-381000" rtl="0">
              <a:spcBef>
                <a:spcPts val="0"/>
              </a:spcBef>
              <a:buClr>
                <a:schemeClr val="dk1"/>
              </a:buClr>
              <a:buSzPct val="80000"/>
              <a:buFont typeface="Wingdings"/>
              <a:buChar char="§"/>
            </a:pPr>
            <a:r>
              <a:rPr lang="en"/>
              <a:t>Block size</a:t>
            </a:r>
          </a:p>
          <a:p>
            <a:pPr marL="1371600" lvl="2" indent="-381000" rtl="0">
              <a:spcBef>
                <a:spcPts val="0"/>
              </a:spcBef>
              <a:buClr>
                <a:schemeClr val="dk1"/>
              </a:buClr>
              <a:buSzPct val="80000"/>
              <a:buFont typeface="Wingdings"/>
              <a:buChar char="§"/>
            </a:pPr>
            <a:r>
              <a:rPr lang="en"/>
              <a:t>Search window</a:t>
            </a:r>
          </a:p>
          <a:p>
            <a:pPr marL="1371600" lvl="2" indent="-381000" rtl="0">
              <a:spcBef>
                <a:spcPts val="0"/>
              </a:spcBef>
              <a:buClr>
                <a:schemeClr val="dk1"/>
              </a:buClr>
              <a:buSzPct val="80000"/>
              <a:buFont typeface="Wingdings"/>
              <a:buChar char="§"/>
            </a:pPr>
            <a:r>
              <a:rPr lang="en"/>
              <a:t>Boundary_min value used for cost calculation</a:t>
            </a:r>
          </a:p>
          <a:p>
            <a:pPr marL="45720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we tried to do differently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Initial SAD minimization gives multiple MV candidates due to the non-convex nature of minimization.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Found such candidates and used the average of these candidates.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Not a very significant improvement in results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/>
              <a:t>Motion Estimation - A non-convex problem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Block matching is used for motion estimation</a:t>
            </a:r>
            <a:br>
              <a:rPr lang="en" sz="2400"/>
            </a:br>
            <a:r>
              <a:rPr lang="en" sz="2400"/>
              <a:t>(Optical flow is computation-intensive)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Large-Small block size tradeoff problem sort of mitigated by using hierarchical block matching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The SAD metric is used for block matching - nonconvex problem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Block overlap concept introduced as a way of choosing between local minima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SAD minimization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Above term is the SAD error.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Gives multiple MV’s with the same SAD error due to non-convex nature of the problem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200" y="1200150"/>
            <a:ext cx="3794924" cy="6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Smoothing term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This </a:t>
            </a:r>
            <a:r>
              <a:rPr lang="en" dirty="0"/>
              <a:t>term takes into account </a:t>
            </a:r>
            <a:r>
              <a:rPr lang="en" dirty="0" smtClean="0"/>
              <a:t>that the motion </a:t>
            </a:r>
            <a:r>
              <a:rPr lang="en" dirty="0"/>
              <a:t>has to be smooth.        			   </a:t>
            </a:r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300" y="2411050"/>
            <a:ext cx="2109450" cy="20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825" y="3075512"/>
            <a:ext cx="2935874" cy="7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Energy minimization-1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Using the above two terms, the term to be minimized is: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Since both terms suffer from the non-convex problem this does not give optimal solution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4803"/>
            <a:ext cx="9144001" cy="899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Energy Minimization-2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Paper introduces a block overlap approach gives an optimal solution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15" y="1370112"/>
            <a:ext cx="5483726" cy="29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600"/>
              </a:spcBef>
              <a:buNone/>
            </a:pPr>
            <a:r>
              <a:rPr lang="en"/>
              <a:t>Block mappings for real images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5723050" y="1521325"/>
            <a:ext cx="3125400" cy="26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x = Position of a block in I</a:t>
            </a:r>
            <a:r>
              <a:rPr lang="en" sz="2400" baseline="-25000"/>
              <a:t>1</a:t>
            </a:r>
            <a:r>
              <a:rPr lang="en" sz="240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y = </a:t>
            </a:r>
            <a:r>
              <a:rPr lang="en" sz="2400">
                <a:solidFill>
                  <a:schemeClr val="dk1"/>
                </a:solidFill>
              </a:rPr>
              <a:t>Position of MC block in I</a:t>
            </a:r>
            <a:r>
              <a:rPr lang="en" sz="2400" baseline="-25000">
                <a:solidFill>
                  <a:schemeClr val="dk1"/>
                </a:solidFill>
              </a:rPr>
              <a:t>0</a:t>
            </a:r>
            <a:r>
              <a:rPr lang="en" sz="2400"/>
              <a:t> = x + </a:t>
            </a:r>
            <a:r>
              <a:rPr lang="en" sz="2400" b="1" i="1"/>
              <a:t>v</a:t>
            </a:r>
            <a:r>
              <a:rPr lang="en" sz="2400"/>
              <a:t>, where </a:t>
            </a:r>
            <a:r>
              <a:rPr lang="en" sz="2400" b="1" i="1"/>
              <a:t>v</a:t>
            </a:r>
            <a:r>
              <a:rPr lang="en" sz="2400"/>
              <a:t> is the MV.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457200" y="4377675"/>
            <a:ext cx="5433300" cy="46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/>
              <a:t>I</a:t>
            </a:r>
            <a:r>
              <a:rPr lang="en" sz="1600" b="1" baseline="-25000"/>
              <a:t>1</a:t>
            </a:r>
            <a:r>
              <a:rPr lang="en" sz="1600" b="1"/>
              <a:t> is divided into a grid of square blocks of size B</a:t>
            </a:r>
            <a:r>
              <a:rPr lang="en" sz="1600" b="1" baseline="-25000"/>
              <a:t>S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Block Overlap: Motivation 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Motion estimation between two images: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MVs should map each pixel in the reference image to a unique position in the adjacent image.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In case of occlusion/scaling/other complex motion, unique pixel mapping may not be possible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Blocks may overlap in the compensated image</a:t>
            </a:r>
          </a:p>
          <a:p>
            <a:pPr marL="457200" lvl="0" indent="-3810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/>
              <a:t>Main Idea: Find the set of Motion vectors which have least amount of overlap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</Words>
  <Application>Microsoft Office PowerPoint</Application>
  <PresentationFormat>On-screen Show (16:9)</PresentationFormat>
  <Paragraphs>147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Cambria</vt:lpstr>
      <vt:lpstr>Courier New</vt:lpstr>
      <vt:lpstr>Droid Serif</vt:lpstr>
      <vt:lpstr>Wingdings</vt:lpstr>
      <vt:lpstr>biz</vt:lpstr>
      <vt:lpstr>Paper #3  Santoro, et al.  Joint Framework For Motion Validity and Estimation using Block Overlap</vt:lpstr>
      <vt:lpstr>Introduction </vt:lpstr>
      <vt:lpstr>Motion Estimation - A non-convex problem</vt:lpstr>
      <vt:lpstr>SAD minimization</vt:lpstr>
      <vt:lpstr>Smoothing term</vt:lpstr>
      <vt:lpstr>Energy minimization-1</vt:lpstr>
      <vt:lpstr>Energy Minimization-2</vt:lpstr>
      <vt:lpstr>Block mappings for real images</vt:lpstr>
      <vt:lpstr>Block Overlap: Motivation </vt:lpstr>
      <vt:lpstr>Block overlap calculation</vt:lpstr>
      <vt:lpstr>Derivation of metric</vt:lpstr>
      <vt:lpstr>(Derivation contd.) Energy minimization</vt:lpstr>
      <vt:lpstr>Advantages</vt:lpstr>
      <vt:lpstr>Motion Estimation </vt:lpstr>
      <vt:lpstr>Motion estimation Algorithm</vt:lpstr>
      <vt:lpstr>PowerPoint Presentation</vt:lpstr>
      <vt:lpstr>PowerPoint Presentation</vt:lpstr>
      <vt:lpstr>Middlebury data “ground truth”</vt:lpstr>
      <vt:lpstr>Results</vt:lpstr>
      <vt:lpstr>Results</vt:lpstr>
      <vt:lpstr>What we tried to do differently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#3  Santoro, et al.  Joint Framework For Motion Validity and Estimation using Block Overlap</dc:title>
  <cp:lastModifiedBy>urgu</cp:lastModifiedBy>
  <cp:revision>2</cp:revision>
  <dcterms:modified xsi:type="dcterms:W3CDTF">2014-12-04T06:00:48Z</dcterms:modified>
</cp:coreProperties>
</file>